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handoutMasterIdLst>
    <p:handoutMasterId r:id="rId29"/>
  </p:handoutMasterIdLst>
  <p:sldIdLst>
    <p:sldId id="375" r:id="rId2"/>
    <p:sldId id="434" r:id="rId3"/>
    <p:sldId id="435" r:id="rId4"/>
    <p:sldId id="436" r:id="rId5"/>
    <p:sldId id="437" r:id="rId6"/>
    <p:sldId id="438" r:id="rId7"/>
    <p:sldId id="449" r:id="rId8"/>
    <p:sldId id="439" r:id="rId9"/>
    <p:sldId id="440" r:id="rId10"/>
    <p:sldId id="441" r:id="rId11"/>
    <p:sldId id="442" r:id="rId12"/>
    <p:sldId id="443" r:id="rId13"/>
    <p:sldId id="444" r:id="rId14"/>
    <p:sldId id="445" r:id="rId15"/>
    <p:sldId id="446" r:id="rId16"/>
    <p:sldId id="447" r:id="rId17"/>
    <p:sldId id="448" r:id="rId18"/>
    <p:sldId id="450" r:id="rId19"/>
    <p:sldId id="457" r:id="rId20"/>
    <p:sldId id="458" r:id="rId21"/>
    <p:sldId id="459" r:id="rId22"/>
    <p:sldId id="451" r:id="rId23"/>
    <p:sldId id="452" r:id="rId24"/>
    <p:sldId id="453" r:id="rId25"/>
    <p:sldId id="454" r:id="rId26"/>
    <p:sldId id="455" r:id="rId27"/>
    <p:sldId id="38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876" autoAdjust="0"/>
    <p:restoredTop sz="94993" autoAdjust="0"/>
  </p:normalViewPr>
  <p:slideViewPr>
    <p:cSldViewPr snapToGrid="0" snapToObjects="1">
      <p:cViewPr varScale="1">
        <p:scale>
          <a:sx n="112" d="100"/>
          <a:sy n="112" d="100"/>
        </p:scale>
        <p:origin x="348" y="96"/>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3/26/2023</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g>
</file>

<file path=ppt/media/image3.png>
</file>

<file path=ppt/media/image4.jp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3/26/2023</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3/26/2023</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03161" y="4426429"/>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200" b="1" dirty="0">
                <a:latin typeface="Arial" panose="020B0604020202020204" pitchFamily="34" charset="0"/>
                <a:cs typeface="Arial" panose="020B0604020202020204" pitchFamily="34" charset="0"/>
              </a:rPr>
              <a:t>שלב 5 - יישום (הרחבת) הבדיקות</a:t>
            </a:r>
            <a:endParaRPr lang="en-US" sz="1200" b="1" dirty="0">
              <a:latin typeface="Arial" panose="020B0604020202020204" pitchFamily="34" charset="0"/>
              <a:cs typeface="Arial" panose="020B0604020202020204" pitchFamily="34" charset="0"/>
            </a:endParaRPr>
          </a:p>
          <a:p>
            <a:pPr algn="r" rtl="1">
              <a:lnSpc>
                <a:spcPct val="170000"/>
              </a:lnSpc>
            </a:pPr>
            <a:r>
              <a:rPr lang="he-IL" sz="1200" dirty="0">
                <a:latin typeface="Arial" panose="020B0604020202020204" pitchFamily="34" charset="0"/>
                <a:cs typeface="Arial" panose="020B0604020202020204" pitchFamily="34" charset="0"/>
              </a:rPr>
              <a:t>לפני שנוכל לבצע את הבדיקות עלינו להשלים את כתיבת התסריטים, לבנות סביבה מתאימה ולתכנן את סדר הרצת מקרי הבדיקה (הליך בדיקה/תסריט).</a:t>
            </a:r>
          </a:p>
          <a:p>
            <a:pPr algn="r" rtl="1">
              <a:lnSpc>
                <a:spcPct val="170000"/>
              </a:lnSpc>
            </a:pPr>
            <a:r>
              <a:rPr lang="he-IL" sz="1200" dirty="0">
                <a:latin typeface="Arial" panose="020B0604020202020204" pitchFamily="34" charset="0"/>
                <a:cs typeface="Arial" panose="020B0604020202020204" pitchFamily="34" charset="0"/>
              </a:rPr>
              <a:t>פעילויות מימוש בדיקות: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תכנון מפורט של תרחישי הבדיקה, הקמה של נתוני הבדיקה ותיעדוף התרחישים בהתאם לרמת חשיבותם. כולל פיתוח תסריטי בדיקה אוטומטיים. (שלב הרחבת התסריטים עשוי להמשך זמן רב ולכן חשוב לתעדף מבעוד מועד את התסריטים המחויבים בהרחבה)</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פיתוח ותיעדוף, יצירה והכנה של נתוני הבדיקה, הכנת הליכי הבדיקה סביבת הבדיקות כולל סביבת הדמיה לביצוע הבדיקות וכתיבת הסקריפטים האוטומטים</a:t>
            </a:r>
          </a:p>
        </p:txBody>
      </p:sp>
    </p:spTree>
    <p:extLst>
      <p:ext uri="{BB962C8B-B14F-4D97-AF65-F5344CB8AC3E}">
        <p14:creationId xmlns:p14="http://schemas.microsoft.com/office/powerpoint/2010/main" val="2664821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03161" y="4426429"/>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200" b="1" dirty="0">
                <a:latin typeface="Arial" panose="020B0604020202020204" pitchFamily="34" charset="0"/>
                <a:cs typeface="Arial" panose="020B0604020202020204" pitchFamily="34" charset="0"/>
              </a:rPr>
              <a:t>שלב 5 - יישום (הרחבת) הבדיקות</a:t>
            </a:r>
            <a:endParaRPr lang="en-US" sz="1200" b="1" dirty="0">
              <a:latin typeface="Arial" panose="020B0604020202020204" pitchFamily="34" charset="0"/>
              <a:cs typeface="Arial" panose="020B0604020202020204" pitchFamily="34" charset="0"/>
            </a:endParaRP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הגדרת מנות הרצה מתוך תהליך הבדיקה לביצוע יעיל. מנת הרצה היא סט/אוסף של מקרי הבדיקה של רכיב/חלק תחת בדיקה, כאשר תנאי המעבר למקרה הבא הוא סיום הרצת המקרה הנוכחי</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ארגון תסריטי הבדיקה בלוח זמנים לביצוע הבדיקות בצורה כזו שביצוע הבדיקות יהיה יעיל</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וידוא ועדכון מטרות דו-כיוונית בין בסיס הבדיקות, מצבי הבדיקה, מקרי הבדיקה, הלכי הבדיקה וסדרות הבדיקה</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הכנת נתוני הבדיקות (משתמשים / טבלאות וכו')</a:t>
            </a:r>
          </a:p>
        </p:txBody>
      </p:sp>
    </p:spTree>
    <p:extLst>
      <p:ext uri="{BB962C8B-B14F-4D97-AF65-F5344CB8AC3E}">
        <p14:creationId xmlns:p14="http://schemas.microsoft.com/office/powerpoint/2010/main" val="335516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03161" y="4883629"/>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200" b="1" dirty="0">
                <a:latin typeface="Arial" panose="020B0604020202020204" pitchFamily="34" charset="0"/>
                <a:cs typeface="Arial" panose="020B0604020202020204" pitchFamily="34" charset="0"/>
              </a:rPr>
              <a:t>שלב 6 - הרצת הבדיקות</a:t>
            </a:r>
          </a:p>
          <a:p>
            <a:pPr algn="r" rtl="1">
              <a:lnSpc>
                <a:spcPct val="150000"/>
              </a:lnSpc>
            </a:pPr>
            <a:r>
              <a:rPr lang="he-IL" sz="1200" dirty="0">
                <a:latin typeface="Arial" panose="020B0604020202020204" pitchFamily="34" charset="0"/>
                <a:cs typeface="Arial" panose="020B0604020202020204" pitchFamily="34" charset="0"/>
              </a:rPr>
              <a:t>שלב הביצוע הוא השלב בו מתבצעת הרצת הבדיקות (ידניות/אוטומטיות).</a:t>
            </a:r>
          </a:p>
          <a:p>
            <a:pPr algn="r" rtl="1">
              <a:lnSpc>
                <a:spcPct val="150000"/>
              </a:lnSpc>
            </a:pPr>
            <a:r>
              <a:rPr lang="he-IL" sz="1200" dirty="0">
                <a:latin typeface="Arial" panose="020B0604020202020204" pitchFamily="34" charset="0"/>
                <a:cs typeface="Arial" panose="020B0604020202020204" pitchFamily="34" charset="0"/>
              </a:rPr>
              <a:t>ביצוע תרחישי בדיקה ידני/אוטומטי בהתאם לתוכנית ההרצה: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תיעדוף הרצת הבדיקות - מכיוון שבמהלך ביצוע הבדיקות אנו עשויים להיתקל ב"הפתעות" עיכובים וכו', עלינו לתעדף את הבדיקות החשובות ביותר טרם תחילת בדיקות הסבב</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ביצוע בדיקות: הרצת מקרי בדיקה ותיעוד תוצאות, כולל זיהוי הרכיב הנבדק, גרסה נבדקת, כלי הבדיקה ומרכיבי הבדיקה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השוואת התוצאה הצפויה בתוצאה שהתקבלה בפועל</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דיווח חוסר התאמה (אירוע) וניתוחו. משימת דיווח התקלות דורשת תחקיר של הבודקים על מנת לספק אינפורמציה יעילה בנוגע לאירוע</a:t>
            </a:r>
          </a:p>
        </p:txBody>
      </p:sp>
    </p:spTree>
    <p:extLst>
      <p:ext uri="{BB962C8B-B14F-4D97-AF65-F5344CB8AC3E}">
        <p14:creationId xmlns:p14="http://schemas.microsoft.com/office/powerpoint/2010/main" val="3140676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03161" y="4883629"/>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200" b="1" dirty="0">
                <a:latin typeface="Arial" panose="020B0604020202020204" pitchFamily="34" charset="0"/>
                <a:cs typeface="Arial" panose="020B0604020202020204" pitchFamily="34" charset="0"/>
              </a:rPr>
              <a:t>שלב 6 - הרצת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דיווח על ליקויים המבוססים כשלים שתועדו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רישום תוצאות ביצוע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חזרה על פעילויות הבדיקה כתוצאה מחוסר התאמה שנתגלה וגרר פעילות (תיקוני תקלות): "בדיקה חוזרת" או לחלופין "בדיקת אימות" ע"מ לוודא שהתקלות הקודמות שדווחו תוקנו. בנוסף, יש לבצע בדיקות רגרסיה על מנת להבטיח כי התקלות שתוקנו לא יצרו תקלות חדשות או לחלופין פגמו במקומות התקינים באפליקציה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אימות עמידה בתנאי הסף</a:t>
            </a:r>
          </a:p>
        </p:txBody>
      </p:sp>
    </p:spTree>
    <p:extLst>
      <p:ext uri="{BB962C8B-B14F-4D97-AF65-F5344CB8AC3E}">
        <p14:creationId xmlns:p14="http://schemas.microsoft.com/office/powerpoint/2010/main" val="1536044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19957" y="5282243"/>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200" b="1" dirty="0">
                <a:latin typeface="Arial" panose="020B0604020202020204" pitchFamily="34" charset="0"/>
                <a:cs typeface="Arial" panose="020B0604020202020204" pitchFamily="34" charset="0"/>
              </a:rPr>
              <a:t>שלב 7 - סיום סגירת הבדיקות</a:t>
            </a:r>
          </a:p>
          <a:p>
            <a:pPr algn="r" rtl="1">
              <a:lnSpc>
                <a:spcPct val="150000"/>
              </a:lnSpc>
            </a:pPr>
            <a:r>
              <a:rPr lang="he-IL" sz="1200" dirty="0">
                <a:latin typeface="Arial" panose="020B0604020202020204" pitchFamily="34" charset="0"/>
                <a:cs typeface="Arial" panose="020B0604020202020204" pitchFamily="34" charset="0"/>
              </a:rPr>
              <a:t>שלב הסיכום קיים בכל פרויקט מסוג שהוא, בשלב זה המידע מתהליך הבדיקות ייאסף, ינותח ולאחר מכן</a:t>
            </a:r>
          </a:p>
          <a:p>
            <a:pPr algn="r" rtl="1">
              <a:lnSpc>
                <a:spcPct val="150000"/>
              </a:lnSpc>
            </a:pPr>
            <a:r>
              <a:rPr lang="he-IL" sz="1200" dirty="0">
                <a:latin typeface="Arial" panose="020B0604020202020204" pitchFamily="34" charset="0"/>
                <a:cs typeface="Arial" panose="020B0604020202020204" pitchFamily="34" charset="0"/>
              </a:rPr>
              <a:t>יעובד אל תוך מסמך כמסקנות. שלב זה נועד להבטיח שכל תנאי הסף לסיום הבדיקות קוימו בעזרת ביצוע</a:t>
            </a:r>
          </a:p>
          <a:p>
            <a:pPr algn="r" rtl="1">
              <a:lnSpc>
                <a:spcPct val="150000"/>
              </a:lnSpc>
            </a:pPr>
            <a:r>
              <a:rPr lang="he-IL" sz="1200" dirty="0">
                <a:latin typeface="Arial" panose="020B0604020202020204" pitchFamily="34" charset="0"/>
                <a:cs typeface="Arial" panose="020B0604020202020204" pitchFamily="34" charset="0"/>
              </a:rPr>
              <a:t>פעילויות הבדיקה. את תנאי הסף לסיום הבדיקות יש להגדיר בתחילת הדרך בשלב התכנון. תוצאות</a:t>
            </a:r>
          </a:p>
          <a:p>
            <a:pPr algn="r" rtl="1">
              <a:lnSpc>
                <a:spcPct val="150000"/>
              </a:lnSpc>
            </a:pPr>
            <a:r>
              <a:rPr lang="he-IL" sz="1200" dirty="0">
                <a:latin typeface="Arial" panose="020B0604020202020204" pitchFamily="34" charset="0"/>
                <a:cs typeface="Arial" panose="020B0604020202020204" pitchFamily="34" charset="0"/>
              </a:rPr>
              <a:t>הבדיקה שתועדו יושוו בשלב זה אל מול אותם תנאי הסף (לדוגמא: תנאי הסף שהוגדר בתוכנית הבדיקות הוא ש 80% - מהתסריטים שיבוצעו יעברו בהצלחה. נשווה בין תיעוד ההרצות לתנאי עד למימושו).</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במידה ותנאי הסף לא מולאו יש להמשיך בבדיקות, או לחילופין להמליץ על שינוי תנאי הסף.</a:t>
            </a:r>
          </a:p>
        </p:txBody>
      </p:sp>
    </p:spTree>
    <p:extLst>
      <p:ext uri="{BB962C8B-B14F-4D97-AF65-F5344CB8AC3E}">
        <p14:creationId xmlns:p14="http://schemas.microsoft.com/office/powerpoint/2010/main" val="1486044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סיכום תהליך כתיבת בדיקות</a:t>
            </a:r>
          </a:p>
          <a:p>
            <a:pPr algn="r" rtl="1">
              <a:lnSpc>
                <a:spcPct val="150000"/>
              </a:lnSpc>
            </a:pPr>
            <a:r>
              <a:rPr lang="he-IL" sz="1200" dirty="0">
                <a:latin typeface="Arial" panose="020B0604020202020204" pitchFamily="34" charset="0"/>
                <a:cs typeface="Arial" panose="020B0604020202020204" pitchFamily="34" charset="0"/>
              </a:rPr>
              <a:t>תהליך בניית תסריטי הבדיקה עשוי להיות ברמת הפירוט ופורמליות משתנה, השינוי נובע בהתאם לגורמים הבאים: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סוג הארגון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בשלות תהליכי הפיתוח והבדיקות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אילוצי לו"ז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האנשים אשר מעורבים בבדיקות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התוכן הנדרש לבדיקה</a:t>
            </a:r>
          </a:p>
        </p:txBody>
      </p:sp>
      <p:pic>
        <p:nvPicPr>
          <p:cNvPr id="1026" name="Picture 2">
            <a:extLst>
              <a:ext uri="{FF2B5EF4-FFF2-40B4-BE49-F238E27FC236}">
                <a16:creationId xmlns:a16="http://schemas.microsoft.com/office/drawing/2014/main" id="{C582CD95-A8BD-DAB3-B801-5B5AFD0B3B5C}"/>
              </a:ext>
            </a:extLst>
          </p:cNvPr>
          <p:cNvPicPr>
            <a:picLocks noChangeAspect="1" noChangeArrowheads="1"/>
          </p:cNvPicPr>
          <p:nvPr/>
        </p:nvPicPr>
        <p:blipFill>
          <a:blip r:embed="rId4"/>
          <a:srcRect/>
          <a:stretch/>
        </p:blipFill>
        <p:spPr bwMode="auto">
          <a:xfrm>
            <a:off x="984224" y="2485612"/>
            <a:ext cx="4094604" cy="3274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04116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סיכום תהליך כתיבת בדיקות</a:t>
            </a:r>
          </a:p>
          <a:p>
            <a:pPr algn="r" rtl="1">
              <a:lnSpc>
                <a:spcPct val="150000"/>
              </a:lnSpc>
            </a:pPr>
            <a:r>
              <a:rPr lang="he-IL" sz="1200" dirty="0">
                <a:latin typeface="Arial" panose="020B0604020202020204" pitchFamily="34" charset="0"/>
                <a:cs typeface="Arial" panose="020B0604020202020204" pitchFamily="34" charset="0"/>
              </a:rPr>
              <a:t>במסגרת התהליך הפורמלי יבוצעו המשימות הבאות: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עיצוב בדיקות והגדרת מצבי בדיקה</a:t>
            </a:r>
            <a:br>
              <a:rPr lang="en-US" sz="1200" dirty="0">
                <a:latin typeface="Arial" panose="020B0604020202020204" pitchFamily="34" charset="0"/>
                <a:cs typeface="Arial" panose="020B0604020202020204" pitchFamily="34" charset="0"/>
              </a:rPr>
            </a:br>
            <a:r>
              <a:rPr lang="he-IL" sz="1200" dirty="0">
                <a:latin typeface="Arial" panose="020B0604020202020204" pitchFamily="34" charset="0"/>
                <a:cs typeface="Arial" panose="020B0604020202020204" pitchFamily="34" charset="0"/>
              </a:rPr>
              <a:t>בתחילה עלינו ללמוד ולנתח את בסיס הבדיקות ע"מ להגדיר מצבי בדיקה מה לבדוק. מצב בדיקה הנו מרכיב המערכת (כגון פונקציה, טרנזקציה, מאפיין איכות) אשר ניתן לבדוק בעזרת מקרה בדיקה אחד או יותר. חשוב ומומלץ לבצע עקיבות בין מצבי הבדיקה לביו בסיס הבדיקות:</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כיסוי דרישות - בעזרתו נוכל לוודא שהוגדרו מצבי בדיקה ותסריטים לכל דרישות המערכת</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ניתוח השפעה - כאשר אנחנו יודעים אלו תסריטים מכסים דרישה מסוימת, כאשר דרישה זו משתנה נוכל לאתר בקלות אלו תסריטים יש לשנות ולהריץ ע"מ לבדוק את השינוי (כולל בדיקות רגרסיה של דרישות מושפעות)</a:t>
            </a:r>
          </a:p>
          <a:p>
            <a:pPr algn="r" rtl="1">
              <a:lnSpc>
                <a:spcPct val="150000"/>
              </a:lnSpc>
            </a:pPr>
            <a:endParaRPr lang="he-IL"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0473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סיכום תהליך כתיבת בדיקות</a:t>
            </a:r>
          </a:p>
          <a:p>
            <a:pPr algn="r" rtl="1">
              <a:lnSpc>
                <a:spcPct val="150000"/>
              </a:lnSpc>
            </a:pPr>
            <a:r>
              <a:rPr lang="he-IL" sz="1200" dirty="0">
                <a:latin typeface="Arial" panose="020B0604020202020204" pitchFamily="34" charset="0"/>
                <a:cs typeface="Arial" panose="020B0604020202020204" pitchFamily="34" charset="0"/>
              </a:rPr>
              <a:t>במסגרת התהליך הפורמלי יבוצעו המשימות הבאות: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הגדרת מקרי הבדיקה</a:t>
            </a:r>
            <a:br>
              <a:rPr lang="en-US" sz="1200" dirty="0">
                <a:latin typeface="Arial" panose="020B0604020202020204" pitchFamily="34" charset="0"/>
                <a:cs typeface="Arial" panose="020B0604020202020204" pitchFamily="34" charset="0"/>
              </a:rPr>
            </a:br>
            <a:r>
              <a:rPr lang="he-IL" sz="1200" dirty="0">
                <a:latin typeface="Arial" panose="020B0604020202020204" pitchFamily="34" charset="0"/>
                <a:cs typeface="Arial" panose="020B0604020202020204" pitchFamily="34" charset="0"/>
              </a:rPr>
              <a:t>בשלב זה מפורטים מקרי הבדיקה ונתוני הבדיקה הדרושים. מקרה בדיקה יכיל:</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ערכי קלט - אין צורך להגדיר ערכים ספציפיים אלא את סוגי הערכים, במיוחד ערכים לבדיקה חיובית וערכים לבדיקה שלילית</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תנאים מקדימים - כל מה שדרוש להרצת התסריט: נתוני בדיקה, חיבור לחומרה (מדפסת, מערכת נוספת), מצב מסוים של המערכת (כגן </a:t>
            </a:r>
            <a:r>
              <a:rPr lang="en-US" sz="1200" dirty="0">
                <a:latin typeface="Arial" panose="020B0604020202020204" pitchFamily="34" charset="0"/>
                <a:cs typeface="Arial" panose="020B0604020202020204" pitchFamily="34" charset="0"/>
              </a:rPr>
              <a:t>DB</a:t>
            </a:r>
            <a:r>
              <a:rPr lang="he-IL" sz="1200" dirty="0">
                <a:latin typeface="Arial" panose="020B0604020202020204" pitchFamily="34" charset="0"/>
                <a:cs typeface="Arial" panose="020B0604020202020204" pitchFamily="34" charset="0"/>
              </a:rPr>
              <a:t> ריק)</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תוצאות צפויות - התוצאות הצפויות של כל מקרה בדיקה צריכות להתייחס לערכי קלט שיתקבלו, שינויים של נתונים וכל תוצאה אפשרית נוספת במערכת. יש להגדיר את</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התוצאות הצפויות לפני הרצת הבדיקות. במידה ולא הוגדרה תוצאה צפויה מדויקת, יש סיכון שתתקבל תוצאה שאמנם יכולה להיחשב נכונה, אך למעשה תכיל תקלה (לדוגמא: המערכת אמורה לחשב את סך הקניות ולהפיק חשבונית. בעת הרצת התסריט שבודק דרישה זו מחושב הסכום הכולל, אבל לא מופקת חשבונית). הגדרת התוצאות הצפויות תתבסס על בסיס הבדיקות</a:t>
            </a:r>
          </a:p>
          <a:p>
            <a:pPr marL="628650" lvl="1"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מצב המערכת צפוי בסיום הרצה - כגון: חזרה למסך ראשי</a:t>
            </a:r>
          </a:p>
        </p:txBody>
      </p:sp>
    </p:spTree>
    <p:extLst>
      <p:ext uri="{BB962C8B-B14F-4D97-AF65-F5344CB8AC3E}">
        <p14:creationId xmlns:p14="http://schemas.microsoft.com/office/powerpoint/2010/main" val="2455074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תוצרי תהליך הבדיקות</a:t>
            </a:r>
            <a:endParaRPr lang="ru-RU" sz="1900" b="1" dirty="0">
              <a:solidFill>
                <a:srgbClr val="92D050"/>
              </a:solidFill>
              <a:latin typeface="Arial" panose="020B0604020202020204" pitchFamily="34" charset="0"/>
              <a:cs typeface="Arial" panose="020B0604020202020204" pitchFamily="34" charset="0"/>
            </a:endParaRPr>
          </a:p>
          <a:p>
            <a:pPr algn="r" rtl="1">
              <a:lnSpc>
                <a:spcPct val="150000"/>
              </a:lnSpc>
            </a:pPr>
            <a:r>
              <a:rPr lang="en-US" sz="1200" b="1" dirty="0">
                <a:latin typeface="Arial" panose="020B0604020202020204" pitchFamily="34" charset="0"/>
                <a:cs typeface="Arial" panose="020B0604020202020204" pitchFamily="34" charset="0"/>
              </a:rPr>
              <a:t>Software Test Plan - STP </a:t>
            </a:r>
          </a:p>
          <a:p>
            <a:pPr algn="r" rtl="1">
              <a:lnSpc>
                <a:spcPct val="150000"/>
              </a:lnSpc>
            </a:pPr>
            <a:r>
              <a:rPr lang="he-IL" sz="1200" dirty="0">
                <a:latin typeface="Arial" panose="020B0604020202020204" pitchFamily="34" charset="0"/>
                <a:cs typeface="Arial" panose="020B0604020202020204" pitchFamily="34" charset="0"/>
              </a:rPr>
              <a:t>מסמך שנכתב כבר בשלב מסמך הדרישות או האפיון, תכנית על של הבדיקות מה ייבדק לפי תיעדוף, כולל ניהול סיכונים ומשאבים, לא כולל תסריטים.</a:t>
            </a:r>
            <a:endParaRPr lang="en-US" sz="1200" dirty="0">
              <a:latin typeface="Arial" panose="020B0604020202020204" pitchFamily="34" charset="0"/>
              <a:cs typeface="Arial" panose="020B0604020202020204" pitchFamily="34" charset="0"/>
            </a:endParaRP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 </a:t>
            </a:r>
            <a:r>
              <a:rPr lang="en-US" sz="1200" b="1" dirty="0">
                <a:latin typeface="Arial" panose="020B0604020202020204" pitchFamily="34" charset="0"/>
                <a:cs typeface="Arial" panose="020B0604020202020204" pitchFamily="34" charset="0"/>
              </a:rPr>
              <a:t>Software Test Description - STD</a:t>
            </a:r>
          </a:p>
          <a:p>
            <a:pPr algn="r" rtl="1">
              <a:lnSpc>
                <a:spcPct val="150000"/>
              </a:lnSpc>
            </a:pPr>
            <a:r>
              <a:rPr lang="he-IL" sz="1200" dirty="0">
                <a:latin typeface="Arial" panose="020B0604020202020204" pitchFamily="34" charset="0"/>
                <a:cs typeface="Arial" panose="020B0604020202020204" pitchFamily="34" charset="0"/>
              </a:rPr>
              <a:t>תכנית בדיקות מפורטת, כוללת את כל התסריטים בכל רמה ובכל סוג, לרבות צעדים, תנאים מקדימים להרצה ותוצאות רצויות.</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en-US" sz="1200" b="1" dirty="0">
                <a:latin typeface="Arial" panose="020B0604020202020204" pitchFamily="34" charset="0"/>
                <a:cs typeface="Arial" panose="020B0604020202020204" pitchFamily="34" charset="0"/>
              </a:rPr>
              <a:t>Software Testing Results - STR</a:t>
            </a:r>
            <a:endParaRPr lang="he-IL" sz="1200" b="1"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מסמך סיכום בדיקות. מה הבדיקות שבוצעות והסטטוס שלהן. סך התקלות לפי רמות חומרה. פירוט התקלות הקריטיות שיכולות לסכן את המערכת, קביעה אם המערכת עמדה ביעדיה, ערכת הסיכונים, על פי מסמך זה הלקוח מחליט אם לצאת לייצור או לא.</a:t>
            </a:r>
          </a:p>
        </p:txBody>
      </p:sp>
    </p:spTree>
    <p:extLst>
      <p:ext uri="{BB962C8B-B14F-4D97-AF65-F5344CB8AC3E}">
        <p14:creationId xmlns:p14="http://schemas.microsoft.com/office/powerpoint/2010/main" val="1040266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תוצרי תהליך הבדיקות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התוצרים מתהליך הבדיקות הם חלק מתהליך העבודה ועשויים להשתנות בין חברה אחת לאחרת או לחלופין בין מוצרים בתוך החברה.</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שלב 1 - תוצרי תכנון הבדיקות</a:t>
            </a:r>
          </a:p>
          <a:p>
            <a:pPr algn="r" rtl="1">
              <a:lnSpc>
                <a:spcPct val="150000"/>
              </a:lnSpc>
            </a:pPr>
            <a:r>
              <a:rPr lang="he-IL" sz="1200" dirty="0">
                <a:latin typeface="Arial" panose="020B0604020202020204" pitchFamily="34" charset="0"/>
                <a:cs typeface="Arial" panose="020B0604020202020204" pitchFamily="34" charset="0"/>
              </a:rPr>
              <a:t>תכנית הבדיקות (לרוב אחת) כוללת מידע על בסיס הבדיקות ואת הקשר לתוצרים הנוספים בתהליך הבדיקות וזאת באמצעות טבלת הדרישות. בנוסף, תכנית הבדיקות תכלול קריטריונים ליציאה אשר ישמשו</a:t>
            </a:r>
          </a:p>
          <a:p>
            <a:pPr algn="r" rtl="1">
              <a:lnSpc>
                <a:spcPct val="150000"/>
              </a:lnSpc>
            </a:pPr>
            <a:r>
              <a:rPr lang="he-IL" sz="1200" dirty="0">
                <a:latin typeface="Arial" panose="020B0604020202020204" pitchFamily="34" charset="0"/>
                <a:cs typeface="Arial" panose="020B0604020202020204" pitchFamily="34" charset="0"/>
              </a:rPr>
              <a:t>במהלך תהליך הבדיקות לקבלת החלטות על מוכנות המערכת/אפיונים הנבדקים.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תכנית בדיקה - </a:t>
            </a:r>
            <a:r>
              <a:rPr lang="en-US" sz="1200" dirty="0">
                <a:latin typeface="Arial" panose="020B0604020202020204" pitchFamily="34" charset="0"/>
                <a:cs typeface="Arial" panose="020B0604020202020204" pitchFamily="34" charset="0"/>
              </a:rPr>
              <a:t>STP</a:t>
            </a:r>
            <a:r>
              <a:rPr lang="he-IL" sz="1200"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Software Test Plan</a:t>
            </a:r>
            <a:r>
              <a:rPr lang="he-IL" sz="1200" dirty="0">
                <a:latin typeface="Arial" panose="020B0604020202020204" pitchFamily="34" charset="0"/>
                <a:cs typeface="Arial" panose="020B0604020202020204" pitchFamily="34" charset="0"/>
              </a:rPr>
              <a:t>)</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מידע ממקורות המידע ובניית טבלת הדרישות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קריטריונים - הגדרת תנאי היציאה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ניטור ובקרה - תהליכי הניטור והבקרה</a:t>
            </a:r>
          </a:p>
        </p:txBody>
      </p:sp>
    </p:spTree>
    <p:extLst>
      <p:ext uri="{BB962C8B-B14F-4D97-AF65-F5344CB8AC3E}">
        <p14:creationId xmlns:p14="http://schemas.microsoft.com/office/powerpoint/2010/main" val="4173136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פעילויות ומשימות הבדיקה</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תכנון הבדיקות</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ניטור ובקרה</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ניתוח הבדיקות</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עיצוב הבדיקות</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יישום הבדיקות</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הרצת (ביצוע הבדיקות)</a:t>
            </a:r>
          </a:p>
          <a:p>
            <a:pPr marL="342900" indent="-342900" algn="r" rtl="1">
              <a:lnSpc>
                <a:spcPct val="150000"/>
              </a:lnSpc>
              <a:buFont typeface="+mj-lt"/>
              <a:buAutoNum type="arabicPeriod"/>
            </a:pPr>
            <a:r>
              <a:rPr lang="he-IL" dirty="0">
                <a:latin typeface="Arial" panose="020B0604020202020204" pitchFamily="34" charset="0"/>
                <a:cs typeface="Arial" panose="020B0604020202020204" pitchFamily="34" charset="0"/>
              </a:rPr>
              <a:t>סיום וסגירת הבדיקות</a:t>
            </a:r>
          </a:p>
        </p:txBody>
      </p:sp>
      <p:pic>
        <p:nvPicPr>
          <p:cNvPr id="2050" name="Picture 2">
            <a:extLst>
              <a:ext uri="{FF2B5EF4-FFF2-40B4-BE49-F238E27FC236}">
                <a16:creationId xmlns:a16="http://schemas.microsoft.com/office/drawing/2014/main" id="{D3CED5DD-5929-885D-B077-4275F69B6F28}"/>
              </a:ext>
            </a:extLst>
          </p:cNvPr>
          <p:cNvPicPr>
            <a:picLocks noChangeAspect="1" noChangeArrowheads="1"/>
          </p:cNvPicPr>
          <p:nvPr/>
        </p:nvPicPr>
        <p:blipFill rotWithShape="1">
          <a:blip r:embed="rId4"/>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4245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תוצרי תהליך הבדיקות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שלב 2 - תוצרי מעקב ובקרה לתהליך הבדיקות</a:t>
            </a:r>
          </a:p>
          <a:p>
            <a:pPr algn="r" rtl="1">
              <a:lnSpc>
                <a:spcPct val="150000"/>
              </a:lnSpc>
            </a:pPr>
            <a:r>
              <a:rPr lang="he-IL" sz="1200" dirty="0">
                <a:latin typeface="Arial" panose="020B0604020202020204" pitchFamily="34" charset="0"/>
                <a:cs typeface="Arial" panose="020B0604020202020204" pitchFamily="34" charset="0"/>
              </a:rPr>
              <a:t>שלב הניטור והמעקב מייצר מגוון דוחות. קצב התקדמות, דוחות מסכמים ועוד. כל דוחות הבדיקה צריכים לספק פרטים רלוונטיים למנהלים (או לכל בעל ענין אחר) ולשקף מידע לקצב ההתקדמות, איכות, סיכומים וכו'. הניטור והבקרה עשוי להתבצע גם על תוצרים נוספים כגון ניהול הפרויקט, משאבים, מאמץ נדרש ועוד.</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דוחות התקדמות הבדיקות (דוחות שוטפים, בתדירות קבועה ובסיס קבוע)</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דוח סיכום בדיקות - דוח </a:t>
            </a:r>
            <a:r>
              <a:rPr lang="en-US" sz="1200" dirty="0">
                <a:latin typeface="Arial" panose="020B0604020202020204" pitchFamily="34" charset="0"/>
                <a:cs typeface="Arial" panose="020B0604020202020204" pitchFamily="34" charset="0"/>
              </a:rPr>
              <a:t>STR</a:t>
            </a:r>
            <a:r>
              <a:rPr lang="he-IL" sz="1200"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Software Test Report</a:t>
            </a:r>
            <a:r>
              <a:rPr lang="he-IL" sz="1200" dirty="0">
                <a:latin typeface="Arial" panose="020B0604020202020204" pitchFamily="34" charset="0"/>
                <a:cs typeface="Arial" panose="020B0604020202020204" pitchFamily="34" charset="0"/>
              </a:rPr>
              <a:t>)</a:t>
            </a:r>
            <a:r>
              <a:rPr lang="en-US" sz="1200" dirty="0">
                <a:latin typeface="Arial" panose="020B0604020202020204" pitchFamily="34" charset="0"/>
                <a:cs typeface="Arial" panose="020B0604020202020204" pitchFamily="34" charset="0"/>
              </a:rPr>
              <a:t> </a:t>
            </a:r>
            <a:r>
              <a:rPr lang="he-IL" sz="1200" dirty="0">
                <a:latin typeface="Arial" panose="020B0604020202020204" pitchFamily="34" charset="0"/>
                <a:cs typeface="Arial" panose="020B0604020202020204" pitchFamily="34" charset="0"/>
              </a:rPr>
              <a:t>המופק בנקודות סיום חשובות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מידע - כל הדוחות צריכים לכלול מידע רלוונטי לקהל אליו הם מיועדים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דוחות בקרה - כוללים מידע בנושאים ניהוליים: עמידה בלו"ז, סיום משימות, כוח אדם, מידת המאמץ</a:t>
            </a:r>
          </a:p>
        </p:txBody>
      </p:sp>
    </p:spTree>
    <p:extLst>
      <p:ext uri="{BB962C8B-B14F-4D97-AF65-F5344CB8AC3E}">
        <p14:creationId xmlns:p14="http://schemas.microsoft.com/office/powerpoint/2010/main" val="3795915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תוצרי תהליך הבדיקות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שלב 3 - תוצרי ניתוח הבדיקות</a:t>
            </a:r>
          </a:p>
          <a:p>
            <a:pPr algn="r" rtl="1">
              <a:lnSpc>
                <a:spcPct val="150000"/>
              </a:lnSpc>
            </a:pPr>
            <a:r>
              <a:rPr lang="he-IL" sz="1200" dirty="0">
                <a:latin typeface="Arial" panose="020B0604020202020204" pitchFamily="34" charset="0"/>
                <a:cs typeface="Arial" panose="020B0604020202020204" pitchFamily="34" charset="0"/>
              </a:rPr>
              <a:t>שלב ניתוח הבדיקות הוא השלב בו נייצר את טבלת הדרישות. כל רשומה בטבלה כוללת תיעוד לתנאי הבדיקה, הגדרה ותיעדוף. כל אחד מתנאי הבדיקה מאפשר עקיבות וכיסוי לרכיבי המערכת מאספקט הבדיקות.</a:t>
            </a:r>
          </a:p>
          <a:p>
            <a:pPr algn="r" rtl="1">
              <a:lnSpc>
                <a:spcPct val="150000"/>
              </a:lnSpc>
            </a:pPr>
            <a:r>
              <a:rPr lang="he-IL" sz="1200" dirty="0">
                <a:latin typeface="Arial" panose="020B0604020202020204" pitchFamily="34" charset="0"/>
                <a:cs typeface="Arial" panose="020B0604020202020204" pitchFamily="34" charset="0"/>
              </a:rPr>
              <a:t>בבדיקות חוקרות שלב ניתוח הבדיקות עשוי לכלול טבלאות שונות בכדי להציג את כל מקרי ותנאי הבדיקות שיש לבצע.</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תנאי בדיקה (</a:t>
            </a:r>
            <a:r>
              <a:rPr lang="en-US" sz="1200" dirty="0">
                <a:latin typeface="Arial" panose="020B0604020202020204" pitchFamily="34" charset="0"/>
                <a:cs typeface="Arial" panose="020B0604020202020204" pitchFamily="34" charset="0"/>
              </a:rPr>
              <a:t>Test Conditions</a:t>
            </a:r>
            <a:r>
              <a:rPr lang="he-IL" sz="1200" dirty="0">
                <a:latin typeface="Arial" panose="020B0604020202020204" pitchFamily="34" charset="0"/>
                <a:cs typeface="Arial" panose="020B0604020202020204" pitchFamily="34" charset="0"/>
              </a:rPr>
              <a:t>) מוגדרים ומתועדפים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דרישות - בין תנאי הבדיקות לבין בסיס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דיווח תקלות - דיווח תקלות שהתגלו בבסיס הבדיקות</a:t>
            </a:r>
          </a:p>
        </p:txBody>
      </p:sp>
    </p:spTree>
    <p:extLst>
      <p:ext uri="{BB962C8B-B14F-4D97-AF65-F5344CB8AC3E}">
        <p14:creationId xmlns:p14="http://schemas.microsoft.com/office/powerpoint/2010/main" val="23698595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תוצרי תהליך הבדיקות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שלב 4 - תוצרי עיצוב הבדיקות</a:t>
            </a:r>
          </a:p>
          <a:p>
            <a:pPr algn="r" rtl="1">
              <a:lnSpc>
                <a:spcPct val="150000"/>
              </a:lnSpc>
            </a:pPr>
            <a:r>
              <a:rPr lang="he-IL" sz="1200" dirty="0">
                <a:latin typeface="Arial" panose="020B0604020202020204" pitchFamily="34" charset="0"/>
                <a:cs typeface="Arial" panose="020B0604020202020204" pitchFamily="34" charset="0"/>
              </a:rPr>
              <a:t>עיצוב הבדיקות הוא השלב הכולל את כתיבת והרחבת תרחישי הבדיקה על בסיס שלב הניתוח בו הוגדרו תנאי הבדיקות ונכתבה טבלת הדרישות.</a:t>
            </a:r>
          </a:p>
          <a:p>
            <a:pPr algn="r" rtl="1">
              <a:lnSpc>
                <a:spcPct val="150000"/>
              </a:lnSpc>
            </a:pPr>
            <a:r>
              <a:rPr lang="he-IL" sz="1200" dirty="0">
                <a:latin typeface="Arial" panose="020B0604020202020204" pitchFamily="34" charset="0"/>
                <a:cs typeface="Arial" panose="020B0604020202020204" pitchFamily="34" charset="0"/>
              </a:rPr>
              <a:t>תרחישי הבדיקה יכתבו ללא נתונים ממשיים עבור הפעולות השונות על מנת שניתן יהיה להשתמש בהם שימוש חוזר (בסבבים מתקדמים) ללא צורך לתחזק את הפעולות.</a:t>
            </a:r>
          </a:p>
          <a:p>
            <a:pPr algn="r" rtl="1">
              <a:lnSpc>
                <a:spcPct val="150000"/>
              </a:lnSpc>
            </a:pPr>
            <a:r>
              <a:rPr lang="he-IL" sz="1200" dirty="0">
                <a:latin typeface="Arial" panose="020B0604020202020204" pitchFamily="34" charset="0"/>
                <a:cs typeface="Arial" panose="020B0604020202020204" pitchFamily="34" charset="0"/>
              </a:rPr>
              <a:t>במסגרת כתיבת התסריטים ניתן לזהות את נתוני הבדיקה הנדרשים, את סביבת הבדיקות הנדרשת ואת התשתית והכלים.</a:t>
            </a:r>
          </a:p>
        </p:txBody>
      </p:sp>
    </p:spTree>
    <p:extLst>
      <p:ext uri="{BB962C8B-B14F-4D97-AF65-F5344CB8AC3E}">
        <p14:creationId xmlns:p14="http://schemas.microsoft.com/office/powerpoint/2010/main" val="34134789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תוצרי תהליך הבדיקות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שלב 5 - תוצרי יישום (הרחבת) הבדיקות</a:t>
            </a:r>
          </a:p>
          <a:p>
            <a:pPr algn="r" rtl="1">
              <a:lnSpc>
                <a:spcPct val="150000"/>
              </a:lnSpc>
            </a:pPr>
            <a:r>
              <a:rPr lang="he-IL" sz="1200" dirty="0">
                <a:latin typeface="Arial" panose="020B0604020202020204" pitchFamily="34" charset="0"/>
                <a:cs typeface="Arial" panose="020B0604020202020204" pitchFamily="34" charset="0"/>
              </a:rPr>
              <a:t>שלב יישום הבדיקות כולל:</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נהלי הבדיקה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מנות הרצה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תזמון ביצוע בדיקה</a:t>
            </a:r>
          </a:p>
          <a:p>
            <a:pPr algn="r" rtl="1">
              <a:lnSpc>
                <a:spcPct val="150000"/>
              </a:lnSpc>
            </a:pPr>
            <a:r>
              <a:rPr lang="he-IL" sz="1200" dirty="0">
                <a:latin typeface="Arial" panose="020B0604020202020204" pitchFamily="34" charset="0"/>
                <a:cs typeface="Arial" panose="020B0604020202020204" pitchFamily="34" charset="0"/>
              </a:rPr>
              <a:t>נתוני הבדיקה משמשים להקצאת ערכים קונקרטיים, לפעולות ולתוצאות הצפויות של מקרי מבחן. פעמים מסוימות בשלב היישום נכללות פעולות נוספות הכרוכות בכלים כגון וירטואליזציה לשירות מסוים, סקריפט אוטומטי.</a:t>
            </a:r>
          </a:p>
        </p:txBody>
      </p:sp>
    </p:spTree>
    <p:extLst>
      <p:ext uri="{BB962C8B-B14F-4D97-AF65-F5344CB8AC3E}">
        <p14:creationId xmlns:p14="http://schemas.microsoft.com/office/powerpoint/2010/main" val="28516276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תוצרי תהליך הבדיקות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שלב 5 - תוצרי יישום (הרחבת)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הרחבת נוהלי הבדיקה ומספורם לפני סדר הרצתם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בניית מנות ההרצה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יצירת תכנית הרצה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דרישות -בין צעדי הבדיקות מקרי הבדיקות לבין תנאי הבדיקות ובסיס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שימוש בכלים - תוצרים המיוצרים בכלים: תסריטי בדיקות אוטומטיים הדמיה של שירות נבדק</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סביבות , תשתית וכלים - הכנת סביבת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נתוני הבדיקה - וידוא ויצירת נתוני הבדיקה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מקרי בדיקה ספציפיים - הפיכת מקרי הבדיקה למפורטים באמצעות נתוני הבדיקה</a:t>
            </a:r>
          </a:p>
        </p:txBody>
      </p:sp>
    </p:spTree>
    <p:extLst>
      <p:ext uri="{BB962C8B-B14F-4D97-AF65-F5344CB8AC3E}">
        <p14:creationId xmlns:p14="http://schemas.microsoft.com/office/powerpoint/2010/main" val="32356313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תוצרי תהליך הבדיקות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שלב 6 - תוצרי הרצת הבדיקות</a:t>
            </a:r>
          </a:p>
          <a:p>
            <a:pPr algn="r" rtl="1">
              <a:lnSpc>
                <a:spcPct val="150000"/>
              </a:lnSpc>
            </a:pPr>
            <a:r>
              <a:rPr lang="he-IL" sz="1200" dirty="0">
                <a:latin typeface="Arial" panose="020B0604020202020204" pitchFamily="34" charset="0"/>
                <a:cs typeface="Arial" panose="020B0604020202020204" pitchFamily="34" charset="0"/>
              </a:rPr>
              <a:t>שלב ביצוע מקרי הבדיקה כולל:</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תיעוד סטטוס מקרי הבדיקה ו/או צעדי הבדיקה</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סטטוסים - מוכן להרצה/עבר/נכשל/חסום/לדלג/וכו'</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דוחות - דוחות תקלות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תיעוד הרכיבים, כלי הבדיקות, והבודקה בהם היה שימוש במהלך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דרישות - קבלת סטטוס של כל רכיב בבסיס הבדיקות בעזרת עקיבות דו-צדדית בין בסיס הבדיקות למקרי הבדיקה והצעדים שהורצו</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 עמידה בקריטריונים - באמצעות הדרישות ניתן לבדוק את העמידה בקריטריון כיסוי הדרישות ואת התוצאות</a:t>
            </a:r>
          </a:p>
        </p:txBody>
      </p:sp>
    </p:spTree>
    <p:extLst>
      <p:ext uri="{BB962C8B-B14F-4D97-AF65-F5344CB8AC3E}">
        <p14:creationId xmlns:p14="http://schemas.microsoft.com/office/powerpoint/2010/main" val="25933143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תוצרי תהליך הבדיקות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שלב 7 - תוצרי סיום וסגירת הבדיקות</a:t>
            </a:r>
          </a:p>
          <a:p>
            <a:pPr algn="r" rtl="1">
              <a:lnSpc>
                <a:spcPct val="150000"/>
              </a:lnSpc>
            </a:pPr>
            <a:r>
              <a:rPr lang="he-IL" sz="1200" dirty="0">
                <a:latin typeface="Arial" panose="020B0604020202020204" pitchFamily="34" charset="0"/>
                <a:cs typeface="Arial" panose="020B0604020202020204" pitchFamily="34" charset="0"/>
              </a:rPr>
              <a:t>סיום הליך עבודת הבדיקות כולל דוח מסכם, פירוט רכיבי הבדיקה, מצב מוכנות המערכת ואפשרויות לשיפור</a:t>
            </a:r>
          </a:p>
          <a:p>
            <a:pPr marL="171450" indent="-171450" algn="r" rtl="1">
              <a:lnSpc>
                <a:spcPct val="150000"/>
              </a:lnSpc>
              <a:buFont typeface="Wingdings" panose="05000000000000000000" pitchFamily="2" charset="2"/>
              <a:buChar char="v"/>
            </a:pPr>
            <a:r>
              <a:rPr lang="en-US" sz="1200" dirty="0">
                <a:latin typeface="Arial" panose="020B0604020202020204" pitchFamily="34" charset="0"/>
                <a:cs typeface="Arial" panose="020B0604020202020204" pitchFamily="34" charset="0"/>
              </a:rPr>
              <a:t>STR</a:t>
            </a:r>
            <a:r>
              <a:rPr lang="he-IL" sz="1200" dirty="0">
                <a:latin typeface="Arial" panose="020B0604020202020204" pitchFamily="34" charset="0"/>
                <a:cs typeface="Arial" panose="020B0604020202020204" pitchFamily="34" charset="0"/>
              </a:rPr>
              <a:t> - דוחות מסכם של הבדיקות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דוחות - דוחות תקלות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שיפור עתידי - משימות לשיפור פרויקטים/איטרציות עתידיים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שיפור לגרסה הבאה - בקשות לשיפור או דרישות חדשות לגרסה הבא</a:t>
            </a:r>
          </a:p>
        </p:txBody>
      </p:sp>
    </p:spTree>
    <p:extLst>
      <p:ext uri="{BB962C8B-B14F-4D97-AF65-F5344CB8AC3E}">
        <p14:creationId xmlns:p14="http://schemas.microsoft.com/office/powerpoint/2010/main" val="6022892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759993" y="2766218"/>
            <a:ext cx="4672011" cy="1325563"/>
          </a:xfrm>
        </p:spPr>
        <p:txBody>
          <a:bodyPr>
            <a:noAutofit/>
          </a:bodyPr>
          <a:lstStyle/>
          <a:p>
            <a:pPr algn="r" rtl="1"/>
            <a:r>
              <a:rPr lang="he-IL" sz="12500" dirty="0">
                <a:solidFill>
                  <a:schemeClr val="bg1"/>
                </a:solidFill>
              </a:rPr>
              <a:t>שאלות?</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21C5F984-4278-910F-2B85-1CFFC5AD02CC}"/>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300" b="1" dirty="0">
                <a:latin typeface="Arial" panose="020B0604020202020204" pitchFamily="34" charset="0"/>
                <a:cs typeface="Arial" panose="020B0604020202020204" pitchFamily="34" charset="0"/>
              </a:rPr>
              <a:t>שלב 1 - תכנון הבדיקות</a:t>
            </a:r>
            <a:endParaRPr lang="en-US" sz="1300" b="1" dirty="0">
              <a:latin typeface="Arial" panose="020B0604020202020204" pitchFamily="34" charset="0"/>
              <a:cs typeface="Arial" panose="020B0604020202020204" pitchFamily="34" charset="0"/>
            </a:endParaRPr>
          </a:p>
          <a:p>
            <a:pPr algn="r" rtl="1">
              <a:lnSpc>
                <a:spcPct val="120000"/>
              </a:lnSpc>
            </a:pPr>
            <a:r>
              <a:rPr lang="he-IL" sz="900" dirty="0">
                <a:latin typeface="Arial" panose="020B0604020202020204" pitchFamily="34" charset="0"/>
                <a:cs typeface="Arial" panose="020B0604020202020204" pitchFamily="34" charset="0"/>
              </a:rPr>
              <a:t>בתכנון הבדיקות מעורבות ההחלטות הבאות:</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מהם הרכיבים שייבדקו? </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מדוע קיים הצורך בבדיקתם? </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איך תתבצע הבדיקה? </a:t>
            </a:r>
          </a:p>
          <a:p>
            <a:pPr algn="r" rtl="1">
              <a:lnSpc>
                <a:spcPct val="120000"/>
              </a:lnSpc>
            </a:pPr>
            <a:r>
              <a:rPr lang="he-IL" sz="900" b="1" dirty="0">
                <a:latin typeface="Arial" panose="020B0604020202020204" pitchFamily="34" charset="0"/>
                <a:cs typeface="Arial" panose="020B0604020202020204" pitchFamily="34" charset="0"/>
              </a:rPr>
              <a:t>כמו כן, קיימת חשיבות רבה להגדרת הרכיבים עליהם לא תתבצע בדיקה.</a:t>
            </a:r>
          </a:p>
          <a:p>
            <a:pPr algn="r" rtl="1">
              <a:lnSpc>
                <a:spcPct val="120000"/>
              </a:lnSpc>
            </a:pPr>
            <a:r>
              <a:rPr lang="he-IL" sz="900" dirty="0">
                <a:latin typeface="Arial" panose="020B0604020202020204" pitchFamily="34" charset="0"/>
                <a:cs typeface="Arial" panose="020B0604020202020204" pitchFamily="34" charset="0"/>
              </a:rPr>
              <a:t>מספר דוגמאות למרכיבי שלב תכנון הבדיקות:</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זיהוי תכולה/היקף הבדיקות, הגדרת סיכונים ומטרות לבדיקת המוצר</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משאבים (דרישות חמרה ומעורבות אנשים ועוד)</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הגדרת אסטרטגית הבדיקות - הגדרה ברמה גבוהה בנוגע לשלבי הבדיקה המתוכננים להתבצע ולמבדקי אותם הרכיבים בארגון</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שיטות וטכניקות בדיקה, מה ייבדק ומה לא, כיצד ייכתבו תרחישי הבדיקה ועוד</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הבטחת מדיניות ומסלול עבודה. חלק מן הארגונים מייצרים "מדיניות בדיקות". מסמך זה יתאר את העקרונות, הגישה ואת המטרות המרכזיות של הארגון במהלך הבדיקות. הנ"ל עשוי להיות שימושי ברמה גבוהה כמדריך לבודק מאספקט "איך לבצע את משימותיו בהתאם לאסטרטגיית החברה.</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קביעת לוז </a:t>
            </a:r>
          </a:p>
          <a:p>
            <a:pPr marL="285750" indent="-285750" algn="r" rtl="1">
              <a:lnSpc>
                <a:spcPct val="120000"/>
              </a:lnSpc>
              <a:buFont typeface="Wingdings" panose="05000000000000000000" pitchFamily="2" charset="2"/>
              <a:buChar char="v"/>
            </a:pPr>
            <a:r>
              <a:rPr lang="he-IL" sz="900" dirty="0">
                <a:latin typeface="Arial" panose="020B0604020202020204" pitchFamily="34" charset="0"/>
                <a:cs typeface="Arial" panose="020B0604020202020204" pitchFamily="34" charset="0"/>
              </a:rPr>
              <a:t>תנאי הסף לסיום הבדיקות</a:t>
            </a:r>
          </a:p>
        </p:txBody>
      </p:sp>
      <p:pic>
        <p:nvPicPr>
          <p:cNvPr id="5" name="Graphic 4" descr="Back with solid fill">
            <a:extLst>
              <a:ext uri="{FF2B5EF4-FFF2-40B4-BE49-F238E27FC236}">
                <a16:creationId xmlns:a16="http://schemas.microsoft.com/office/drawing/2014/main" id="{75B29E4A-5BD3-64C8-C8D7-1267C17E24DE}"/>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5619957" y="2769757"/>
            <a:ext cx="914400" cy="914400"/>
          </a:xfrm>
          <a:prstGeom prst="rect">
            <a:avLst/>
          </a:prstGeom>
        </p:spPr>
      </p:pic>
    </p:spTree>
    <p:extLst>
      <p:ext uri="{BB962C8B-B14F-4D97-AF65-F5344CB8AC3E}">
        <p14:creationId xmlns:p14="http://schemas.microsoft.com/office/powerpoint/2010/main" val="35997651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2"/>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475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38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2500" b="1" dirty="0">
                <a:latin typeface="Arial" panose="020B0604020202020204" pitchFamily="34" charset="0"/>
                <a:cs typeface="Arial" panose="020B0604020202020204" pitchFamily="34" charset="0"/>
              </a:rPr>
              <a:t>שלב </a:t>
            </a:r>
            <a:r>
              <a:rPr lang="en-US" sz="2500" b="1" dirty="0">
                <a:latin typeface="Arial" panose="020B0604020202020204" pitchFamily="34" charset="0"/>
                <a:cs typeface="Arial" panose="020B0604020202020204" pitchFamily="34" charset="0"/>
              </a:rPr>
              <a:t>2</a:t>
            </a:r>
            <a:r>
              <a:rPr lang="he-IL" sz="2500" b="1" dirty="0">
                <a:latin typeface="Arial" panose="020B0604020202020204" pitchFamily="34" charset="0"/>
                <a:cs typeface="Arial" panose="020B0604020202020204" pitchFamily="34" charset="0"/>
              </a:rPr>
              <a:t> - מעקב ובקרה לתהליך הבדיקות</a:t>
            </a:r>
            <a:endParaRPr lang="en-US" sz="2500" b="1" dirty="0">
              <a:latin typeface="Arial" panose="020B0604020202020204" pitchFamily="34" charset="0"/>
              <a:cs typeface="Arial" panose="020B0604020202020204" pitchFamily="34" charset="0"/>
            </a:endParaRPr>
          </a:p>
          <a:p>
            <a:pPr algn="r" rtl="1">
              <a:lnSpc>
                <a:spcPct val="170000"/>
              </a:lnSpc>
            </a:pPr>
            <a:r>
              <a:rPr lang="he-IL" sz="1700" dirty="0">
                <a:latin typeface="Arial" panose="020B0604020202020204" pitchFamily="34" charset="0"/>
                <a:cs typeface="Arial" panose="020B0604020202020204" pitchFamily="34" charset="0"/>
              </a:rPr>
              <a:t>על מנת להשיג את מטרות הבדיקה, חשוב מאוד שיהיה תכנון טוב ומעקב צמוד שיבטיח שאין פערים בין התוכנית המקורית לבין המתרחש בפועל.</a:t>
            </a:r>
          </a:p>
          <a:p>
            <a:pPr algn="r" rtl="1">
              <a:lnSpc>
                <a:spcPct val="170000"/>
              </a:lnSpc>
            </a:pPr>
            <a:r>
              <a:rPr lang="he-IL" sz="1700" dirty="0">
                <a:latin typeface="Arial" panose="020B0604020202020204" pitchFamily="34" charset="0"/>
                <a:cs typeface="Arial" panose="020B0604020202020204" pitchFamily="34" charset="0"/>
              </a:rPr>
              <a:t>תהליך המעקב כרוך בהשוואה מתמדת של התקדמות בפועל אל מול תכנית הבדיקות באמצעות כל מדדי הבדיקה שהוגדרו מראש בתוכנית הבדיקות. בקרת הבדיקה כרוכה בפעולות הנדרשות בכדי לעמוד ביעדי תכנית הבדיקה (אשר עשויים להתעדכן לאורך זמן).</a:t>
            </a:r>
          </a:p>
          <a:p>
            <a:pPr algn="r" rtl="1">
              <a:lnSpc>
                <a:spcPct val="170000"/>
              </a:lnSpc>
            </a:pPr>
            <a:r>
              <a:rPr lang="he-IL" sz="1700" dirty="0">
                <a:latin typeface="Arial" panose="020B0604020202020204" pitchFamily="34" charset="0"/>
                <a:cs typeface="Arial" panose="020B0604020202020204" pitchFamily="34" charset="0"/>
              </a:rPr>
              <a:t>לדוגמה, הערכה של קריטריונים ליציאה לביצוע בדיקה כחלק מרמת בדיקה נתונה עשויה לכלול:</a:t>
            </a:r>
          </a:p>
          <a:p>
            <a:pPr marL="171450" indent="-171450" algn="r" rtl="1">
              <a:lnSpc>
                <a:spcPct val="170000"/>
              </a:lnSpc>
              <a:buFont typeface="Wingdings" panose="05000000000000000000" pitchFamily="2" charset="2"/>
              <a:buChar char="v"/>
            </a:pPr>
            <a:r>
              <a:rPr lang="he-IL" sz="1700" dirty="0">
                <a:latin typeface="Arial" panose="020B0604020202020204" pitchFamily="34" charset="0"/>
                <a:cs typeface="Arial" panose="020B0604020202020204" pitchFamily="34" charset="0"/>
              </a:rPr>
              <a:t>בתכנון לו"ז נקבע כי הבדיקות יסתיימו תוך שלושה חודשים.</a:t>
            </a:r>
          </a:p>
          <a:p>
            <a:pPr marL="171450" indent="-171450" algn="r" rtl="1">
              <a:lnSpc>
                <a:spcPct val="170000"/>
              </a:lnSpc>
              <a:buFont typeface="Wingdings" panose="05000000000000000000" pitchFamily="2" charset="2"/>
              <a:buChar char="v"/>
            </a:pPr>
            <a:r>
              <a:rPr lang="he-IL" sz="1700" dirty="0">
                <a:latin typeface="Arial" panose="020B0604020202020204" pitchFamily="34" charset="0"/>
                <a:cs typeface="Arial" panose="020B0604020202020204" pitchFamily="34" charset="0"/>
              </a:rPr>
              <a:t>לאחר שלושה חודשים מעריכים את רמת האיכות של המערכת בהתבסס על תוצאות הבדיקות שנעשו עד כה.</a:t>
            </a:r>
          </a:p>
          <a:p>
            <a:pPr marL="171450" indent="-171450" algn="r" rtl="1">
              <a:lnSpc>
                <a:spcPct val="170000"/>
              </a:lnSpc>
              <a:buFont typeface="Wingdings" panose="05000000000000000000" pitchFamily="2" charset="2"/>
              <a:buChar char="v"/>
            </a:pPr>
            <a:r>
              <a:rPr lang="he-IL" sz="1700" dirty="0">
                <a:latin typeface="Arial" panose="020B0604020202020204" pitchFamily="34" charset="0"/>
                <a:cs typeface="Arial" panose="020B0604020202020204" pitchFamily="34" charset="0"/>
              </a:rPr>
              <a:t>קובעים אם נדרשות בדיקות נוספות:</a:t>
            </a:r>
          </a:p>
          <a:p>
            <a:pPr marL="628650" lvl="1" indent="-171450" algn="r" rtl="1">
              <a:lnSpc>
                <a:spcPct val="170000"/>
              </a:lnSpc>
              <a:buFont typeface="Wingdings" panose="05000000000000000000" pitchFamily="2" charset="2"/>
              <a:buChar char="v"/>
            </a:pPr>
            <a:r>
              <a:rPr lang="he-IL" sz="1700" dirty="0">
                <a:latin typeface="Arial" panose="020B0604020202020204" pitchFamily="34" charset="0"/>
                <a:cs typeface="Arial" panose="020B0604020202020204" pitchFamily="34" charset="0"/>
              </a:rPr>
              <a:t>האם הבדיקות השיגו את הרמה הנדרשת בהתאם למה </a:t>
            </a:r>
          </a:p>
          <a:p>
            <a:pPr marL="628650" lvl="1" indent="-171450" algn="r" rtl="1">
              <a:lnSpc>
                <a:spcPct val="170000"/>
              </a:lnSpc>
              <a:buFont typeface="Wingdings" panose="05000000000000000000" pitchFamily="2" charset="2"/>
              <a:buChar char="v"/>
            </a:pPr>
            <a:r>
              <a:rPr lang="he-IL" sz="1700" dirty="0">
                <a:latin typeface="Arial" panose="020B0604020202020204" pitchFamily="34" charset="0"/>
                <a:cs typeface="Arial" panose="020B0604020202020204" pitchFamily="34" charset="0"/>
              </a:rPr>
              <a:t>שנקבע בתוכנית?</a:t>
            </a:r>
          </a:p>
          <a:p>
            <a:pPr marL="628650" lvl="1" indent="-171450" algn="r" rtl="1">
              <a:lnSpc>
                <a:spcPct val="170000"/>
              </a:lnSpc>
              <a:buFont typeface="Wingdings" panose="05000000000000000000" pitchFamily="2" charset="2"/>
              <a:buChar char="v"/>
            </a:pPr>
            <a:r>
              <a:rPr lang="he-IL" sz="1700" dirty="0">
                <a:latin typeface="Arial" panose="020B0604020202020204" pitchFamily="34" charset="0"/>
                <a:cs typeface="Arial" panose="020B0604020202020204" pitchFamily="34" charset="0"/>
              </a:rPr>
              <a:t>האם יש סיכונים חדשים, או כאלה שלא הוגדרו בתוכנית? </a:t>
            </a:r>
          </a:p>
          <a:p>
            <a:pPr marL="628650" lvl="1" indent="-171450" algn="r" rtl="1">
              <a:lnSpc>
                <a:spcPct val="170000"/>
              </a:lnSpc>
              <a:buFont typeface="Wingdings" panose="05000000000000000000" pitchFamily="2" charset="2"/>
              <a:buChar char="v"/>
            </a:pPr>
            <a:r>
              <a:rPr lang="he-IL" sz="1700" dirty="0">
                <a:latin typeface="Arial" panose="020B0604020202020204" pitchFamily="34" charset="0"/>
                <a:cs typeface="Arial" panose="020B0604020202020204" pitchFamily="34" charset="0"/>
              </a:rPr>
              <a:t>האם יש לבצע בדיקות נוספות על מה שנקבע? </a:t>
            </a:r>
          </a:p>
          <a:p>
            <a:pPr marL="628650" lvl="1" indent="-171450" algn="r" rtl="1">
              <a:lnSpc>
                <a:spcPct val="170000"/>
              </a:lnSpc>
              <a:buFont typeface="Wingdings" panose="05000000000000000000" pitchFamily="2" charset="2"/>
              <a:buChar char="v"/>
            </a:pPr>
            <a:r>
              <a:rPr lang="he-IL" sz="1700" dirty="0">
                <a:latin typeface="Arial" panose="020B0604020202020204" pitchFamily="34" charset="0"/>
                <a:cs typeface="Arial" panose="020B0604020202020204" pitchFamily="34" charset="0"/>
              </a:rPr>
              <a:t>האם קיימות תקלות משביתות שיכולות לגרום לעיכובים? </a:t>
            </a:r>
          </a:p>
          <a:p>
            <a:pPr marL="171450" indent="-171450" algn="r" rtl="1">
              <a:lnSpc>
                <a:spcPct val="170000"/>
              </a:lnSpc>
              <a:buFont typeface="Wingdings" panose="05000000000000000000" pitchFamily="2" charset="2"/>
              <a:buChar char="v"/>
            </a:pPr>
            <a:r>
              <a:rPr lang="he-IL" sz="1700" dirty="0">
                <a:latin typeface="Arial" panose="020B0604020202020204" pitchFamily="34" charset="0"/>
                <a:cs typeface="Arial" panose="020B0604020202020204" pitchFamily="34" charset="0"/>
              </a:rPr>
              <a:t>מדווחים את התוצאות לבעלי העניין: באמצעות דוחות התקדמות - מדווחים על מידע שיכול לתמוך בהחלטה האם ניתן להפסיק את הבדיקות</a:t>
            </a:r>
          </a:p>
        </p:txBody>
      </p:sp>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4"/>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5635984" y="3208654"/>
            <a:ext cx="914400" cy="914400"/>
          </a:xfrm>
          <a:prstGeom prst="rect">
            <a:avLst/>
          </a:prstGeom>
        </p:spPr>
      </p:pic>
    </p:spTree>
    <p:extLst>
      <p:ext uri="{BB962C8B-B14F-4D97-AF65-F5344CB8AC3E}">
        <p14:creationId xmlns:p14="http://schemas.microsoft.com/office/powerpoint/2010/main" val="2259867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03161" y="3593214"/>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850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1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400" b="1" dirty="0">
                <a:latin typeface="Arial" panose="020B0604020202020204" pitchFamily="34" charset="0"/>
                <a:cs typeface="Arial" panose="020B0604020202020204" pitchFamily="34" charset="0"/>
              </a:rPr>
              <a:t>שלב 3 - ניתוח הבדיקות</a:t>
            </a:r>
            <a:endParaRPr lang="en-US" sz="1400" b="1" dirty="0">
              <a:latin typeface="Arial" panose="020B0604020202020204" pitchFamily="34" charset="0"/>
              <a:cs typeface="Arial" panose="020B0604020202020204" pitchFamily="34" charset="0"/>
            </a:endParaRPr>
          </a:p>
          <a:p>
            <a:pPr algn="r" rtl="1">
              <a:lnSpc>
                <a:spcPct val="170000"/>
              </a:lnSpc>
            </a:pPr>
            <a:r>
              <a:rPr lang="he-IL" sz="1200" dirty="0">
                <a:latin typeface="Arial" panose="020B0604020202020204" pitchFamily="34" charset="0"/>
                <a:cs typeface="Arial" panose="020B0604020202020204" pitchFamily="34" charset="0"/>
              </a:rPr>
              <a:t>במסגרת שלב זה, מטרות הבדיקה מתורגמות לתנאי/מצבי בדיקה ולמקרי בדיקה. מטרות הבדיקה עשויות להתקבל ממספר מקורות שונים, אך לרוב מטרות הבדיקה הם למעשה דרישות המערכת. מרגע שהדרישות הובהרו והובנו, ניתן לגזור מתוכן בדיקות ומקרי בדיקה.</a:t>
            </a:r>
          </a:p>
          <a:p>
            <a:pPr algn="r" rtl="1">
              <a:lnSpc>
                <a:spcPct val="170000"/>
              </a:lnSpc>
            </a:pPr>
            <a:r>
              <a:rPr lang="he-IL" sz="1200" dirty="0">
                <a:latin typeface="Arial" panose="020B0604020202020204" pitchFamily="34" charset="0"/>
                <a:cs typeface="Arial" panose="020B0604020202020204" pitchFamily="34" charset="0"/>
              </a:rPr>
              <a:t>ניתוח בסיס הבדיקות עשוי להיות:</a:t>
            </a:r>
          </a:p>
          <a:p>
            <a:pPr marL="285750" indent="-2857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דרישות עסקיות , דרישות פונקציונליות, דרישות מערכת, סיפורי משתמש, מקרי שימוש, מפרטי רכיב פונקציונלי, מפרטי רכיב לא פונקציונלי ומפרטי התנהגות המערכת</a:t>
            </a:r>
          </a:p>
          <a:p>
            <a:pPr marL="285750" indent="-2857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כל מידע עיצוב ויישום כגון: דיאגרמות של ארכיטקטורת המערכת או התוכנה או המסמכים, מפרטי עיצוב, תרשימי שיחות, דיאגרמות (לדוגמה, דיאגרמות </a:t>
            </a:r>
            <a:r>
              <a:rPr lang="en-US" sz="1200" dirty="0">
                <a:latin typeface="Arial" panose="020B0604020202020204" pitchFamily="34" charset="0"/>
                <a:cs typeface="Arial" panose="020B0604020202020204" pitchFamily="34" charset="0"/>
              </a:rPr>
              <a:t>UML</a:t>
            </a:r>
            <a:r>
              <a:rPr lang="he-IL" sz="1200" dirty="0">
                <a:latin typeface="Arial" panose="020B0604020202020204" pitchFamily="34" charset="0"/>
                <a:cs typeface="Arial" panose="020B0604020202020204" pitchFamily="34" charset="0"/>
              </a:rPr>
              <a:t> או יחסי גומלין של ישות), מפרטי ממשקים ומפרטי מבנה רכיבים או מערכות</a:t>
            </a:r>
          </a:p>
          <a:p>
            <a:pPr marL="285750" indent="-2857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היישום (הרכיב או המערכת עצמה) כולל: קוד, בסיסי הנתונים, מטא-דאטה, ממשקים</a:t>
            </a:r>
          </a:p>
          <a:p>
            <a:pPr marL="285750" indent="-2857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דוחות סיכונים פונקציונליים, סיכונים לא פונקציונליים, סיכונים במבנה הרכיב סיכוני מערכת, החשיבות ללקוח, קריטיות הסיכון וההסתברות</a:t>
            </a:r>
          </a:p>
        </p:txBody>
      </p:sp>
    </p:spTree>
    <p:extLst>
      <p:ext uri="{BB962C8B-B14F-4D97-AF65-F5344CB8AC3E}">
        <p14:creationId xmlns:p14="http://schemas.microsoft.com/office/powerpoint/2010/main" val="534195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03161" y="3593214"/>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850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1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400" b="1" dirty="0">
                <a:latin typeface="Arial" panose="020B0604020202020204" pitchFamily="34" charset="0"/>
                <a:cs typeface="Arial" panose="020B0604020202020204" pitchFamily="34" charset="0"/>
              </a:rPr>
              <a:t>שלב 3 - ניתוח הבדיקות</a:t>
            </a:r>
            <a:endParaRPr lang="en-US" sz="1400" b="1" dirty="0">
              <a:latin typeface="Arial" panose="020B0604020202020204" pitchFamily="34" charset="0"/>
              <a:cs typeface="Arial" panose="020B0604020202020204" pitchFamily="34" charset="0"/>
            </a:endParaRPr>
          </a:p>
          <a:p>
            <a:pPr algn="r" rtl="1">
              <a:lnSpc>
                <a:spcPct val="170000"/>
              </a:lnSpc>
            </a:pPr>
            <a:r>
              <a:rPr lang="he-IL" sz="1200" dirty="0">
                <a:latin typeface="Arial" panose="020B0604020202020204" pitchFamily="34" charset="0"/>
                <a:cs typeface="Arial" panose="020B0604020202020204" pitchFamily="34" charset="0"/>
              </a:rPr>
              <a:t>הערכת בסיס הבדיקות ופריטי הבדיקה נעשים במטרה לזהות טעויות שונות כדי למנוע כשלים. סוגי הטעויות שניתן יהיה לזהות בשלב זה הינם:</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עמימות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השמטות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חוסר עקביות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אי דיוקים</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סתירות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הצהרות מיותרות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זיהוי תכונות שיש לבדוק</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זיהוי קבוצות של תכונות שיש לבדוק</a:t>
            </a:r>
          </a:p>
        </p:txBody>
      </p:sp>
    </p:spTree>
    <p:extLst>
      <p:ext uri="{BB962C8B-B14F-4D97-AF65-F5344CB8AC3E}">
        <p14:creationId xmlns:p14="http://schemas.microsoft.com/office/powerpoint/2010/main" val="1757524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03161" y="3593214"/>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200" b="1" dirty="0">
                <a:latin typeface="Arial" panose="020B0604020202020204" pitchFamily="34" charset="0"/>
                <a:cs typeface="Arial" panose="020B0604020202020204" pitchFamily="34" charset="0"/>
              </a:rPr>
              <a:t>שלב 3 - ניתוח הבדיקות</a:t>
            </a:r>
            <a:endParaRPr lang="en-US" sz="1200" b="1" dirty="0">
              <a:latin typeface="Arial" panose="020B0604020202020204" pitchFamily="34" charset="0"/>
              <a:cs typeface="Arial" panose="020B0604020202020204" pitchFamily="34" charset="0"/>
            </a:endParaRPr>
          </a:p>
          <a:p>
            <a:pPr algn="r" rtl="1">
              <a:lnSpc>
                <a:spcPct val="170000"/>
              </a:lnSpc>
            </a:pPr>
            <a:r>
              <a:rPr lang="he-IL" sz="1200" dirty="0">
                <a:latin typeface="Arial" panose="020B0604020202020204" pitchFamily="34" charset="0"/>
                <a:cs typeface="Arial" panose="020B0604020202020204" pitchFamily="34" charset="0"/>
              </a:rPr>
              <a:t>יישום הטכניקות השונות (קופסה, שחורה, קופסה לבנה וטכניקות בדיקה מבוססות ניסיון) יכולות להיות יעילות בשלב הניתוח וזאת על מנת להפחית את הסיכוי לפערי ביצוע בפועל.</a:t>
            </a:r>
          </a:p>
          <a:p>
            <a:pPr algn="r" rtl="1">
              <a:lnSpc>
                <a:spcPct val="170000"/>
              </a:lnSpc>
            </a:pPr>
            <a:r>
              <a:rPr lang="he-IL" sz="1200" dirty="0">
                <a:latin typeface="Arial" panose="020B0604020202020204" pitchFamily="34" charset="0"/>
                <a:cs typeface="Arial" panose="020B0604020202020204" pitchFamily="34" charset="0"/>
              </a:rPr>
              <a:t>במקרים מסוימים, שלב הניתוח מייצר תנאי בדיקה אשר ישמשו כמטרות בדיקה ב"אמנת הבדיקה". אמנת הבדיקה הם משימות עבודה אופייניות בכמה סוגים של בדיקות המבוססות ניסיון כאשר אלה מטרות הבדיקה הם מאפשרים יצירת דרישות וכיסוי וניתנים למדידה.</a:t>
            </a:r>
          </a:p>
          <a:p>
            <a:pPr algn="r" rtl="1">
              <a:lnSpc>
                <a:spcPct val="170000"/>
              </a:lnSpc>
            </a:pPr>
            <a:r>
              <a:rPr lang="he-IL" sz="1200" dirty="0">
                <a:latin typeface="Arial" panose="020B0604020202020204" pitchFamily="34" charset="0"/>
                <a:cs typeface="Arial" panose="020B0604020202020204" pitchFamily="34" charset="0"/>
              </a:rPr>
              <a:t>זיהוי הפגמים במהלך שלב הניתוח הוא יתרון חשוב, בייחוד כאשר אין תהליך סקירה בארגון. ניתוח בשלב מוקדם מאפשר יצירת עקביות לבדיקות, שלימות ואימות לכך שהדרישות הוגדרו במדויק.</a:t>
            </a:r>
          </a:p>
          <a:p>
            <a:pPr algn="r" rtl="1">
              <a:lnSpc>
                <a:spcPct val="170000"/>
              </a:lnSpc>
            </a:pPr>
            <a:r>
              <a:rPr lang="he-IL" sz="1200" dirty="0">
                <a:latin typeface="Arial" panose="020B0604020202020204" pitchFamily="34" charset="0"/>
                <a:cs typeface="Arial" panose="020B0604020202020204" pitchFamily="34" charset="0"/>
              </a:rPr>
              <a:t>פעילות זו משפרת את איכות המוצר ומקטינה את הוצאות החברה העתידיות שכן טיפול בתקלה בשלבים מתקדמים מייקר את עלותה משמעותית.</a:t>
            </a:r>
          </a:p>
        </p:txBody>
      </p:sp>
    </p:spTree>
    <p:extLst>
      <p:ext uri="{BB962C8B-B14F-4D97-AF65-F5344CB8AC3E}">
        <p14:creationId xmlns:p14="http://schemas.microsoft.com/office/powerpoint/2010/main" val="3811162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03161" y="4050414"/>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850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1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400" b="1" dirty="0">
                <a:latin typeface="Arial" panose="020B0604020202020204" pitchFamily="34" charset="0"/>
                <a:cs typeface="Arial" panose="020B0604020202020204" pitchFamily="34" charset="0"/>
              </a:rPr>
              <a:t>שלב 4 - עיצוב הבדיקות</a:t>
            </a:r>
            <a:endParaRPr lang="en-US" sz="1400" b="1" dirty="0">
              <a:latin typeface="Arial" panose="020B0604020202020204" pitchFamily="34" charset="0"/>
              <a:cs typeface="Arial" panose="020B0604020202020204" pitchFamily="34" charset="0"/>
            </a:endParaRPr>
          </a:p>
          <a:p>
            <a:pPr algn="r" rtl="1">
              <a:lnSpc>
                <a:spcPct val="170000"/>
              </a:lnSpc>
            </a:pPr>
            <a:r>
              <a:rPr lang="he-IL" sz="1200" dirty="0">
                <a:latin typeface="Arial" panose="020B0604020202020204" pitchFamily="34" charset="0"/>
                <a:cs typeface="Arial" panose="020B0604020202020204" pitchFamily="34" charset="0"/>
              </a:rPr>
              <a:t>במסגרת עיצוב הבדיקות יפורטו תנאי הבדיקה בתבנית של מקרה בדיקה ברמה פרטנית: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בשלב הניתוח נתמקד בשאלה "מה לבדוק?"</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בשלב העיצוב נתמקד בשאלה "איך לבדוק?"</a:t>
            </a:r>
          </a:p>
          <a:p>
            <a:pPr algn="r" rtl="1">
              <a:lnSpc>
                <a:spcPct val="170000"/>
              </a:lnSpc>
            </a:pPr>
            <a:r>
              <a:rPr lang="he-IL" sz="1200" dirty="0">
                <a:latin typeface="Arial" panose="020B0604020202020204" pitchFamily="34" charset="0"/>
                <a:cs typeface="Arial" panose="020B0604020202020204" pitchFamily="34" charset="0"/>
              </a:rPr>
              <a:t>עיצוב הבדיקות כולל את הפעילויות העיקריות הבאות: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תכנון ותיאור של מקרי בדיקה ומנות ההרצה. </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זיהוי נתוני הבדיקה הדרושים למקרי הבדיקה </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תכנון סביבת הבדיקה וזיהוי תשתית וכלים נדרשים </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יצירת מטרות בין בסיס הבדיקה, תנאי הבדיקה, מקרי הבדיקה ונהלי הבדיקה </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תיעדוף הרכיבים לתכנון הבדיקה )לא בהכרח ניתן יהיה לכתוב ולהרחיב תסריטים בדיקה לכלל הרכיבים ולכן בשלב זה חלק מתפקידנו יהיה לתעדף בצורה מושכלת ועל בסיס ניתוח צרכים והבנת התהליכים את הרכיבים המועדפים לתכנון הבדיקות.</a:t>
            </a:r>
          </a:p>
        </p:txBody>
      </p:sp>
    </p:spTree>
    <p:extLst>
      <p:ext uri="{BB962C8B-B14F-4D97-AF65-F5344CB8AC3E}">
        <p14:creationId xmlns:p14="http://schemas.microsoft.com/office/powerpoint/2010/main" val="2279831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892428E5-2652-93DD-7BC1-5C17DAD06743}"/>
              </a:ext>
            </a:extLst>
          </p:cNvPr>
          <p:cNvPicPr>
            <a:picLocks noChangeAspect="1" noChangeArrowheads="1"/>
          </p:cNvPicPr>
          <p:nvPr/>
        </p:nvPicPr>
        <p:blipFill rotWithShape="1">
          <a:blip r:embed="rId2"/>
          <a:srcRect r="19111"/>
          <a:stretch/>
        </p:blipFill>
        <p:spPr bwMode="auto">
          <a:xfrm>
            <a:off x="269697" y="2209171"/>
            <a:ext cx="5523657" cy="3827766"/>
          </a:xfrm>
          <a:prstGeom prst="rect">
            <a:avLst/>
          </a:prstGeom>
          <a:noFill/>
          <a:extLst>
            <a:ext uri="{909E8E84-426E-40DD-AFC4-6F175D3DCCD1}">
              <a14:hiddenFill xmlns:a14="http://schemas.microsoft.com/office/drawing/2010/main">
                <a:solidFill>
                  <a:srgbClr val="FFFFFF"/>
                </a:solidFill>
              </a14:hiddenFill>
            </a:ext>
          </a:extLst>
        </p:spPr>
      </p:pic>
      <p:pic>
        <p:nvPicPr>
          <p:cNvPr id="10" name="Graphic 9" descr="Back with solid fill">
            <a:extLst>
              <a:ext uri="{FF2B5EF4-FFF2-40B4-BE49-F238E27FC236}">
                <a16:creationId xmlns:a16="http://schemas.microsoft.com/office/drawing/2014/main" id="{011B83E6-1CE4-01A0-0393-EBF31BCCBFB8}"/>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603161" y="4050414"/>
            <a:ext cx="914400" cy="914400"/>
          </a:xfrm>
          <a:prstGeom prst="rect">
            <a:avLst/>
          </a:prstGeom>
        </p:spPr>
      </p:pic>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עקרונות הבדיקה</a:t>
            </a: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5"/>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6"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9" name="Text Placeholder 6">
            <a:extLst>
              <a:ext uri="{FF2B5EF4-FFF2-40B4-BE49-F238E27FC236}">
                <a16:creationId xmlns:a16="http://schemas.microsoft.com/office/drawing/2014/main" id="{0AD16726-3C21-C04F-83A6-F10CC5F0A22E}"/>
              </a:ext>
            </a:extLst>
          </p:cNvPr>
          <p:cNvSpPr txBox="1">
            <a:spLocks/>
          </p:cNvSpPr>
          <p:nvPr/>
        </p:nvSpPr>
        <p:spPr>
          <a:xfrm>
            <a:off x="5635984" y="1889760"/>
            <a:ext cx="6125710" cy="4466589"/>
          </a:xfrm>
          <a:prstGeom prst="rect">
            <a:avLst/>
          </a:prstGeom>
        </p:spPr>
        <p:txBody>
          <a:bodyPr vert="horz" lIns="0" tIns="45720" rIns="0" bIns="45720" rtlCol="0" anchor="t">
            <a:normAutofit fontScale="70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1600" kern="1200">
                <a:solidFill>
                  <a:schemeClr val="tx1"/>
                </a:solidFill>
                <a:latin typeface="+mj-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lnSpc>
                <a:spcPct val="150000"/>
              </a:lnSpc>
            </a:pPr>
            <a:r>
              <a:rPr lang="he-IL" sz="2600" b="1" dirty="0">
                <a:solidFill>
                  <a:srgbClr val="92D050"/>
                </a:solidFill>
                <a:latin typeface="Arial" panose="020B0604020202020204" pitchFamily="34" charset="0"/>
                <a:cs typeface="Arial" panose="020B0604020202020204" pitchFamily="34" charset="0"/>
              </a:rPr>
              <a:t>פעילויות ומשימות הבדיקה</a:t>
            </a:r>
          </a:p>
          <a:p>
            <a:pPr algn="r" rtl="1">
              <a:lnSpc>
                <a:spcPct val="150000"/>
              </a:lnSpc>
            </a:pPr>
            <a:r>
              <a:rPr lang="he-IL" sz="1700" b="1" dirty="0">
                <a:latin typeface="Arial" panose="020B0604020202020204" pitchFamily="34" charset="0"/>
                <a:cs typeface="Arial" panose="020B0604020202020204" pitchFamily="34" charset="0"/>
              </a:rPr>
              <a:t>שלב 4 - עיצוב הבדיקות</a:t>
            </a:r>
            <a:endParaRPr lang="en-US" sz="1700" b="1" dirty="0">
              <a:latin typeface="Arial" panose="020B0604020202020204" pitchFamily="34" charset="0"/>
              <a:cs typeface="Arial" panose="020B0604020202020204" pitchFamily="34" charset="0"/>
            </a:endParaRPr>
          </a:p>
          <a:p>
            <a:pPr algn="r" rtl="1">
              <a:lnSpc>
                <a:spcPct val="170000"/>
              </a:lnSpc>
            </a:pPr>
            <a:r>
              <a:rPr lang="he-IL" sz="1200" dirty="0">
                <a:latin typeface="Arial" panose="020B0604020202020204" pitchFamily="34" charset="0"/>
                <a:cs typeface="Arial" panose="020B0604020202020204" pitchFamily="34" charset="0"/>
              </a:rPr>
              <a:t>דוגמאות של פעילויות ניתוח ועיצוב:</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קריאה מעמיקה של מסמכי בסיס הבדיקות - המסמכים עליהם יתבסס תהליך תכנון תרחישי  הבדיקה: דרישות, מסמכי ארכיטקטורה, עיצוב ממשקים ועוד.</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הערכת רמת הבדיקוּת  של מסמכי בסיס הבדיקות והרכיבים הנבדקים, ניתוח וזיהוי תהליכי ורכיבי הבדיקה. רמת הבדיקתיות – עד כמה, אם בכלל, ניתן לבדוק רכיב או מסמך מסוים (רמת הבדיקתיות היא אחד ממאפייני האיכות).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עיצוב ותיעדוף מצבי/תנאי הבדיקה - מה בכוונתנו לבדוק (עדיין לא תרחישים מפורטים) ומקרי הבדיקה.</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הגדרה וזיהוי של נתוני הבדיקה הנדרשים לבדיקת תנאי ומקרי הבדיקה. נתוני הבדיקה ישפיעו על רכיבי הבדיקה או שיושפעו בעצמם מרכיבי הבדיקה.</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עיצוב התסריטים ברמה גבוהה (עדיין לא תרחישים מפורטים)</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כיסוי הבדיקות: רמת כיסוי הדרישות/תכונות הרכיב ע"י הבדיקות שבוצעו עבור אותו רכיב. (כיסוי הבדיקות מאפשר לבעלי ענין לקבל ביטחון בכך שכל הבדיקות המתוכננות לרכיב/מערכת אכן בוצעו. כיסוי הבדיקות מובא לידי ביטוי כערך מספרי, לרוב אחוזי כיסוי ביחס למספר הרכיבים/דרישות בכלל המערכת). במידה והכיסוי אינו מאה אחוז, ניתן להעלות יותר את רמת הכיסוי ע"י הוספת בדיקות</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זיהוי והגדרת סביבת העבודה והגדרת דרישות תשתית וכלים תומכים. </a:t>
            </a:r>
          </a:p>
          <a:p>
            <a:pPr marL="171450" indent="-171450" algn="r" rtl="1">
              <a:lnSpc>
                <a:spcPct val="17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בחירת הטכניקה לביצוע הבדיקות.</a:t>
            </a:r>
          </a:p>
        </p:txBody>
      </p:sp>
    </p:spTree>
    <p:extLst>
      <p:ext uri="{BB962C8B-B14F-4D97-AF65-F5344CB8AC3E}">
        <p14:creationId xmlns:p14="http://schemas.microsoft.com/office/powerpoint/2010/main" val="3155229999"/>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3224</TotalTime>
  <Words>2671</Words>
  <Application>Microsoft Office PowerPoint</Application>
  <PresentationFormat>Widescreen</PresentationFormat>
  <Paragraphs>237</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Calibri Light</vt:lpstr>
      <vt:lpstr>Sagona ExtraLight</vt:lpstr>
      <vt:lpstr>Speak Pro</vt:lpstr>
      <vt:lpstr>Wingdings</vt:lpstr>
      <vt:lpstr>Office Theme</vt:lpstr>
      <vt:lpstr>QA בודק תוכנה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עקרונות הבדיקה</vt:lpstr>
      <vt:lpstr>שאלות?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אלכס גורבצ'וב</cp:lastModifiedBy>
  <cp:revision>20</cp:revision>
  <dcterms:created xsi:type="dcterms:W3CDTF">2022-03-07T11:44:47Z</dcterms:created>
  <dcterms:modified xsi:type="dcterms:W3CDTF">2023-03-26T12:41:37Z</dcterms:modified>
</cp:coreProperties>
</file>

<file path=docProps/thumbnail.jpeg>
</file>